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Lst>
  <p:notesMasterIdLst>
    <p:notesMasterId r:id="rId5"/>
  </p:notesMasterIdLst>
  <p:sldSz cx="14630400" cy="8229600"/>
  <p:notesSz cx="8229600" cy="14630400"/>
  <p:embeddedFontLst>
    <p:embeddedFont>
      <p:font typeface="Montserrat"/>
      <p:regular r:id="rId10"/>
    </p:embeddedFont>
    <p:embeddedFont>
      <p:font typeface="Montserrat"/>
      <p:regular r:id="rId11"/>
    </p:embeddedFont>
    <p:embeddedFont>
      <p:font typeface="Montserrat"/>
      <p:regular r:id="rId12"/>
    </p:embeddedFont>
    <p:embeddedFont>
      <p:font typeface="Montserrat"/>
      <p:regular r:id="rId13"/>
    </p:embeddedFont>
    <p:embeddedFont>
      <p:font typeface="Heebo Light"/>
      <p:regular r:id="rId14"/>
    </p:embeddedFont>
    <p:embeddedFont>
      <p:font typeface="Heebo Light"/>
      <p:regular r:id="rId1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openxmlformats.org/officeDocument/2006/relationships/font" Target="fonts/font1.fntdata"/><Relationship Id="rId11" Type="http://schemas.openxmlformats.org/officeDocument/2006/relationships/font" Target="fonts/font2.fntdata"/><Relationship Id="rId12" Type="http://schemas.openxmlformats.org/officeDocument/2006/relationships/font" Target="fonts/font3.fntdata"/><Relationship Id="rId13" Type="http://schemas.openxmlformats.org/officeDocument/2006/relationships/font" Target="fonts/font4.fntdata"/><Relationship Id="rId14" Type="http://schemas.openxmlformats.org/officeDocument/2006/relationships/font" Target="fonts/font5.fntdata"/><Relationship Id="rId1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slideLayout" Target="../slideLayouts/slideLayout4.xml"/><Relationship Id="rId1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638425"/>
            <a:ext cx="10016966" cy="620078"/>
          </a:xfrm>
          <a:prstGeom prst="rect">
            <a:avLst/>
          </a:prstGeom>
          <a:noFill/>
          <a:ln/>
        </p:spPr>
        <p:txBody>
          <a:bodyPr wrap="none" lIns="0" tIns="0" rIns="0" bIns="0" rtlCol="0" anchor="t"/>
          <a:lstStyle/>
          <a:p>
            <a:pPr algn="l" indent="0" marL="0">
              <a:lnSpc>
                <a:spcPts val="4850"/>
              </a:lnSpc>
              <a:buNone/>
            </a:pPr>
            <a:r>
              <a:rPr lang="en-US" sz="3900" dirty="0">
                <a:solidFill>
                  <a:srgbClr val="F2F0F4"/>
                </a:solidFill>
                <a:latin typeface="Montserrat" pitchFamily="34" charset="0"/>
                <a:ea typeface="Montserrat" pitchFamily="34" charset="-122"/>
                <a:cs typeface="Montserrat" pitchFamily="34" charset="-120"/>
              </a:rPr>
              <a:t>Understanding the HTML &lt;div&gt; Element</a:t>
            </a:r>
            <a:endParaRPr lang="en-US" sz="3900" dirty="0"/>
          </a:p>
        </p:txBody>
      </p:sp>
      <p:sp>
        <p:nvSpPr>
          <p:cNvPr id="3" name="Text 1"/>
          <p:cNvSpPr/>
          <p:nvPr/>
        </p:nvSpPr>
        <p:spPr>
          <a:xfrm>
            <a:off x="793790" y="3655338"/>
            <a:ext cx="13042821" cy="1935718"/>
          </a:xfrm>
          <a:prstGeom prst="rect">
            <a:avLst/>
          </a:prstGeom>
          <a:noFill/>
          <a:ln/>
        </p:spPr>
        <p:txBody>
          <a:bodyPr wrap="square" lIns="0" tIns="0" rIns="0" bIns="0" rtlCol="0" anchor="t"/>
          <a:lstStyle/>
          <a:p>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The </a:t>
            </a:r>
            <a:pPr algn="l" indent="0" marL="0">
              <a:lnSpc>
                <a:spcPts val="2500"/>
              </a:lnSpc>
              <a:buNone/>
            </a:pPr>
            <a:r>
              <a:rPr lang="en-US" sz="15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element is one of the most fundamental and versatile components in HTML, serving as a cornerstone for modern web design and layout. While often considered a basic building block, its proper understanding and strategic application are crucial for creating responsive, maintainable, and visually appealing web pages. This presentation will delve into the core principles, advanced techniques, and best practices for leveraging the </a:t>
            </a:r>
            <a:pPr algn="l" indent="0" marL="0">
              <a:lnSpc>
                <a:spcPts val="2500"/>
              </a:lnSpc>
              <a:buNone/>
            </a:pPr>
            <a:r>
              <a:rPr lang="en-US" sz="15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2500"/>
              </a:lnSpc>
              <a:buNone/>
            </a:pPr>
            <a:r>
              <a:rPr lang="en-US" sz="1550" dirty="0">
                <a:solidFill>
                  <a:srgbClr val="DCD7E5"/>
                </a:solidFill>
                <a:latin typeface="Heebo Light" pitchFamily="34" charset="0"/>
                <a:ea typeface="Heebo Light" pitchFamily="34" charset="-122"/>
                <a:cs typeface="Heebo Light" pitchFamily="34" charset="-120"/>
              </a:rPr>
              <a:t> element effectively, transforming it from a simple container into a powerful tool in your web development arsenal. We will explore its non-semantic nature, its role in styling with CSS, and how it fits into the broader landscape of semantic HTML5 elements, providing a comprehensive guide for developers at all levels.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6835" y="272891"/>
            <a:ext cx="3405902" cy="310158"/>
          </a:xfrm>
          <a:prstGeom prst="rect">
            <a:avLst/>
          </a:prstGeom>
          <a:noFill/>
          <a:ln/>
        </p:spPr>
        <p:txBody>
          <a:bodyPr wrap="none" lIns="0" tIns="0" rIns="0" bIns="0" rtlCol="0" anchor="t"/>
          <a:lstStyle/>
          <a:p>
            <a:pPr algn="l" indent="0" marL="0">
              <a:lnSpc>
                <a:spcPts val="2400"/>
              </a:lnSpc>
              <a:buNone/>
            </a:pPr>
            <a:r>
              <a:rPr lang="en-US" sz="1950" dirty="0">
                <a:solidFill>
                  <a:srgbClr val="F2F0F4"/>
                </a:solidFill>
                <a:latin typeface="Montserrat" pitchFamily="34" charset="0"/>
                <a:ea typeface="Montserrat" pitchFamily="34" charset="-122"/>
                <a:cs typeface="Montserrat" pitchFamily="34" charset="-120"/>
              </a:rPr>
              <a:t>What is the &lt;div&gt; Element?</a:t>
            </a:r>
            <a:endParaRPr lang="en-US" sz="1950" dirty="0"/>
          </a:p>
        </p:txBody>
      </p:sp>
      <p:sp>
        <p:nvSpPr>
          <p:cNvPr id="3" name="Text 1"/>
          <p:cNvSpPr/>
          <p:nvPr/>
        </p:nvSpPr>
        <p:spPr>
          <a:xfrm>
            <a:off x="396835" y="73187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F2F0F4"/>
                </a:solidFill>
                <a:latin typeface="Montserrat" pitchFamily="34" charset="0"/>
                <a:ea typeface="Montserrat" pitchFamily="34" charset="-122"/>
                <a:cs typeface="Montserrat" pitchFamily="34" charset="-120"/>
              </a:rPr>
              <a:t>Generic Container</a:t>
            </a:r>
            <a:endParaRPr lang="en-US" sz="950" dirty="0"/>
          </a:p>
        </p:txBody>
      </p:sp>
      <p:sp>
        <p:nvSpPr>
          <p:cNvPr id="4" name="Text 2"/>
          <p:cNvSpPr/>
          <p:nvPr/>
        </p:nvSpPr>
        <p:spPr>
          <a:xfrm>
            <a:off x="396835" y="1035725"/>
            <a:ext cx="13836729" cy="166211"/>
          </a:xfrm>
          <a:prstGeom prst="rect">
            <a:avLst/>
          </a:prstGeom>
          <a:noFill/>
          <a:ln/>
        </p:spPr>
        <p:txBody>
          <a:bodyPr wrap="non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At its core, 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 is a generic container for flow content.</a:t>
            </a:r>
            <a:endParaRPr lang="en-US" sz="750" dirty="0"/>
          </a:p>
        </p:txBody>
      </p:sp>
      <p:sp>
        <p:nvSpPr>
          <p:cNvPr id="5" name="Text 3"/>
          <p:cNvSpPr/>
          <p:nvPr/>
        </p:nvSpPr>
        <p:spPr>
          <a:xfrm>
            <a:off x="396835" y="1350764"/>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F2F0F4"/>
                </a:solidFill>
                <a:latin typeface="Montserrat" pitchFamily="34" charset="0"/>
                <a:ea typeface="Montserrat" pitchFamily="34" charset="-122"/>
                <a:cs typeface="Montserrat" pitchFamily="34" charset="-120"/>
              </a:rPr>
              <a:t>Semantic Meaning</a:t>
            </a:r>
            <a:endParaRPr lang="en-US" sz="950" dirty="0"/>
          </a:p>
        </p:txBody>
      </p:sp>
      <p:sp>
        <p:nvSpPr>
          <p:cNvPr id="6" name="Text 4"/>
          <p:cNvSpPr/>
          <p:nvPr/>
        </p:nvSpPr>
        <p:spPr>
          <a:xfrm>
            <a:off x="396835" y="1654612"/>
            <a:ext cx="13836729" cy="158591"/>
          </a:xfrm>
          <a:prstGeom prst="rect">
            <a:avLst/>
          </a:prstGeom>
          <a:noFill/>
          <a:ln/>
        </p:spPr>
        <p:txBody>
          <a:bodyPr wrap="none" lIns="0" tIns="0" rIns="0" bIns="0" rtlCol="0" anchor="t"/>
          <a:lstStyle/>
          <a:p>
            <a:pPr algn="l" indent="0" marL="0">
              <a:lnSpc>
                <a:spcPts val="1250"/>
              </a:lnSpc>
              <a:buNone/>
            </a:pPr>
            <a:r>
              <a:rPr lang="en-US" sz="750" b="1" dirty="0">
                <a:solidFill>
                  <a:srgbClr val="DCD7E5"/>
                </a:solidFill>
                <a:latin typeface="Heebo Light" pitchFamily="34" charset="0"/>
                <a:ea typeface="Heebo Light" pitchFamily="34" charset="-122"/>
                <a:cs typeface="Heebo Light" pitchFamily="34" charset="-120"/>
              </a:rPr>
              <a:t>It has no semantic meaning</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on its own, which means it doesn't convey any specific information about the content it holds to browsers or assistive technologies.</a:t>
            </a:r>
            <a:endParaRPr lang="en-US" sz="750" dirty="0"/>
          </a:p>
        </p:txBody>
      </p:sp>
      <p:sp>
        <p:nvSpPr>
          <p:cNvPr id="7" name="Text 5"/>
          <p:cNvSpPr/>
          <p:nvPr/>
        </p:nvSpPr>
        <p:spPr>
          <a:xfrm>
            <a:off x="396835" y="1962031"/>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F2F0F4"/>
                </a:solidFill>
                <a:latin typeface="Montserrat" pitchFamily="34" charset="0"/>
                <a:ea typeface="Montserrat" pitchFamily="34" charset="-122"/>
                <a:cs typeface="Montserrat" pitchFamily="34" charset="-120"/>
              </a:rPr>
              <a:t>Powerful Usage</a:t>
            </a:r>
            <a:endParaRPr lang="en-US" sz="950" dirty="0"/>
          </a:p>
        </p:txBody>
      </p:sp>
      <p:sp>
        <p:nvSpPr>
          <p:cNvPr id="8" name="Text 6"/>
          <p:cNvSpPr/>
          <p:nvPr/>
        </p:nvSpPr>
        <p:spPr>
          <a:xfrm>
            <a:off x="396835" y="2265878"/>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This characteristic is precisely what makes it so powerful for layout and styling purposes in web development.</a:t>
            </a:r>
            <a:endParaRPr lang="en-US" sz="750" dirty="0"/>
          </a:p>
        </p:txBody>
      </p:sp>
      <p:sp>
        <p:nvSpPr>
          <p:cNvPr id="9" name="Text 7"/>
          <p:cNvSpPr/>
          <p:nvPr/>
        </p:nvSpPr>
        <p:spPr>
          <a:xfrm>
            <a:off x="396835" y="2536031"/>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10" name="Shape 8"/>
          <p:cNvSpPr/>
          <p:nvPr/>
        </p:nvSpPr>
        <p:spPr>
          <a:xfrm>
            <a:off x="396835" y="2806184"/>
            <a:ext cx="6868716" cy="1315998"/>
          </a:xfrm>
          <a:prstGeom prst="roundRect">
            <a:avLst>
              <a:gd name="adj" fmla="val 3167"/>
            </a:avLst>
          </a:prstGeom>
          <a:solidFill>
            <a:srgbClr val="31136C"/>
          </a:solidFill>
          <a:ln w="7620">
            <a:solidFill>
              <a:srgbClr val="481C9E"/>
            </a:solidFill>
            <a:prstDash val="solid"/>
          </a:ln>
        </p:spPr>
      </p:sp>
      <p:sp>
        <p:nvSpPr>
          <p:cNvPr id="11" name="Shape 9"/>
          <p:cNvSpPr/>
          <p:nvPr/>
        </p:nvSpPr>
        <p:spPr>
          <a:xfrm>
            <a:off x="503634" y="2912983"/>
            <a:ext cx="297656" cy="297656"/>
          </a:xfrm>
          <a:prstGeom prst="roundRect">
            <a:avLst>
              <a:gd name="adj" fmla="val 30716954"/>
            </a:avLst>
          </a:prstGeom>
          <a:solidFill>
            <a:srgbClr val="481C9E"/>
          </a:solidFill>
          <a:ln/>
        </p:spPr>
      </p:sp>
      <p:pic>
        <p:nvPicPr>
          <p:cNvPr id="12" name="Image 0" descr="preencoded.png">    </p:cNvPr>
          <p:cNvPicPr>
            <a:picLocks noChangeAspect="1"/>
          </p:cNvPicPr>
          <p:nvPr/>
        </p:nvPicPr>
        <p:blipFill>
          <a:blip r:embed="rId1"/>
          <a:stretch>
            <a:fillRect/>
          </a:stretch>
        </p:blipFill>
        <p:spPr>
          <a:xfrm>
            <a:off x="585430" y="2978110"/>
            <a:ext cx="133945" cy="167402"/>
          </a:xfrm>
          <a:prstGeom prst="rect">
            <a:avLst/>
          </a:prstGeom>
        </p:spPr>
      </p:pic>
      <p:sp>
        <p:nvSpPr>
          <p:cNvPr id="13" name="Text 10"/>
          <p:cNvSpPr/>
          <p:nvPr/>
        </p:nvSpPr>
        <p:spPr>
          <a:xfrm>
            <a:off x="503634" y="3309818"/>
            <a:ext cx="1292542"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A Versatile Container</a:t>
            </a:r>
            <a:endParaRPr lang="en-US" sz="950" dirty="0"/>
          </a:p>
        </p:txBody>
      </p:sp>
      <p:sp>
        <p:nvSpPr>
          <p:cNvPr id="14" name="Text 11"/>
          <p:cNvSpPr/>
          <p:nvPr/>
        </p:nvSpPr>
        <p:spPr>
          <a:xfrm>
            <a:off x="503634" y="3524369"/>
            <a:ext cx="6655118" cy="48339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(short for "division") element is a standard block-level HTML element used to group other HTML elements together. It acts as a blank canvas, allowing developers to logically section a document for styling or scripting purposes, without imparting any inherent meaning to the content within. This makes it an incredibly flexible tool.</a:t>
            </a:r>
            <a:endParaRPr lang="en-US" sz="750" dirty="0"/>
          </a:p>
        </p:txBody>
      </p:sp>
      <p:sp>
        <p:nvSpPr>
          <p:cNvPr id="15" name="Shape 12"/>
          <p:cNvSpPr/>
          <p:nvPr/>
        </p:nvSpPr>
        <p:spPr>
          <a:xfrm>
            <a:off x="7364730" y="2806184"/>
            <a:ext cx="6868835" cy="1315998"/>
          </a:xfrm>
          <a:prstGeom prst="roundRect">
            <a:avLst>
              <a:gd name="adj" fmla="val 3167"/>
            </a:avLst>
          </a:prstGeom>
          <a:solidFill>
            <a:srgbClr val="31136C"/>
          </a:solidFill>
          <a:ln w="7620">
            <a:solidFill>
              <a:srgbClr val="481C9E"/>
            </a:solidFill>
            <a:prstDash val="solid"/>
          </a:ln>
        </p:spPr>
      </p:sp>
      <p:sp>
        <p:nvSpPr>
          <p:cNvPr id="16" name="Shape 13"/>
          <p:cNvSpPr/>
          <p:nvPr/>
        </p:nvSpPr>
        <p:spPr>
          <a:xfrm>
            <a:off x="7471529" y="2912983"/>
            <a:ext cx="297656" cy="297656"/>
          </a:xfrm>
          <a:prstGeom prst="roundRect">
            <a:avLst>
              <a:gd name="adj" fmla="val 30716954"/>
            </a:avLst>
          </a:prstGeom>
          <a:solidFill>
            <a:srgbClr val="481C9E"/>
          </a:solidFill>
          <a:ln/>
        </p:spPr>
      </p:sp>
      <p:pic>
        <p:nvPicPr>
          <p:cNvPr id="17" name="Image 1" descr="preencoded.png">    </p:cNvPr>
          <p:cNvPicPr>
            <a:picLocks noChangeAspect="1"/>
          </p:cNvPicPr>
          <p:nvPr/>
        </p:nvPicPr>
        <p:blipFill>
          <a:blip r:embed="rId2"/>
          <a:stretch>
            <a:fillRect/>
          </a:stretch>
        </p:blipFill>
        <p:spPr>
          <a:xfrm>
            <a:off x="7553325" y="2978110"/>
            <a:ext cx="133945" cy="167402"/>
          </a:xfrm>
          <a:prstGeom prst="rect">
            <a:avLst/>
          </a:prstGeom>
        </p:spPr>
      </p:pic>
      <p:sp>
        <p:nvSpPr>
          <p:cNvPr id="18" name="Text 14"/>
          <p:cNvSpPr/>
          <p:nvPr/>
        </p:nvSpPr>
        <p:spPr>
          <a:xfrm>
            <a:off x="7471529" y="3309818"/>
            <a:ext cx="1382554"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Block-Level by Default</a:t>
            </a:r>
            <a:endParaRPr lang="en-US" sz="950" dirty="0"/>
          </a:p>
        </p:txBody>
      </p:sp>
      <p:sp>
        <p:nvSpPr>
          <p:cNvPr id="19" name="Text 15"/>
          <p:cNvSpPr/>
          <p:nvPr/>
        </p:nvSpPr>
        <p:spPr>
          <a:xfrm>
            <a:off x="7471529" y="3524369"/>
            <a:ext cx="6655237" cy="49101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By default, a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is a block-level element. This means it occupies the entire available width of its parent container and forces a line break before and after itself. Consequently, each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typically appears on a new line, stacking vertically on the page, which is fundamental for creating distinct sections and layouts.</a:t>
            </a:r>
            <a:endParaRPr lang="en-US" sz="750" dirty="0"/>
          </a:p>
        </p:txBody>
      </p:sp>
      <p:sp>
        <p:nvSpPr>
          <p:cNvPr id="20" name="Shape 16"/>
          <p:cNvSpPr/>
          <p:nvPr/>
        </p:nvSpPr>
        <p:spPr>
          <a:xfrm>
            <a:off x="396835" y="4221361"/>
            <a:ext cx="6868716" cy="1315998"/>
          </a:xfrm>
          <a:prstGeom prst="roundRect">
            <a:avLst>
              <a:gd name="adj" fmla="val 3167"/>
            </a:avLst>
          </a:prstGeom>
          <a:solidFill>
            <a:srgbClr val="31136C"/>
          </a:solidFill>
          <a:ln w="7620">
            <a:solidFill>
              <a:srgbClr val="481C9E"/>
            </a:solidFill>
            <a:prstDash val="solid"/>
          </a:ln>
        </p:spPr>
      </p:sp>
      <p:sp>
        <p:nvSpPr>
          <p:cNvPr id="21" name="Shape 17"/>
          <p:cNvSpPr/>
          <p:nvPr/>
        </p:nvSpPr>
        <p:spPr>
          <a:xfrm>
            <a:off x="503634" y="4328160"/>
            <a:ext cx="297656" cy="297656"/>
          </a:xfrm>
          <a:prstGeom prst="roundRect">
            <a:avLst>
              <a:gd name="adj" fmla="val 30716954"/>
            </a:avLst>
          </a:prstGeom>
          <a:solidFill>
            <a:srgbClr val="481C9E"/>
          </a:solidFill>
          <a:ln/>
        </p:spPr>
      </p:sp>
      <p:pic>
        <p:nvPicPr>
          <p:cNvPr id="22" name="Image 2" descr="preencoded.png">    </p:cNvPr>
          <p:cNvPicPr>
            <a:picLocks noChangeAspect="1"/>
          </p:cNvPicPr>
          <p:nvPr/>
        </p:nvPicPr>
        <p:blipFill>
          <a:blip r:embed="rId3"/>
          <a:stretch>
            <a:fillRect/>
          </a:stretch>
        </p:blipFill>
        <p:spPr>
          <a:xfrm>
            <a:off x="585430" y="4393287"/>
            <a:ext cx="133945" cy="167402"/>
          </a:xfrm>
          <a:prstGeom prst="rect">
            <a:avLst/>
          </a:prstGeom>
        </p:spPr>
      </p:pic>
      <p:sp>
        <p:nvSpPr>
          <p:cNvPr id="23" name="Text 18"/>
          <p:cNvSpPr/>
          <p:nvPr/>
        </p:nvSpPr>
        <p:spPr>
          <a:xfrm>
            <a:off x="503634" y="4724995"/>
            <a:ext cx="1607344"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Lacking Intrinsic Meaning</a:t>
            </a:r>
            <a:endParaRPr lang="en-US" sz="950" dirty="0"/>
          </a:p>
        </p:txBody>
      </p:sp>
      <p:sp>
        <p:nvSpPr>
          <p:cNvPr id="24" name="Text 19"/>
          <p:cNvSpPr/>
          <p:nvPr/>
        </p:nvSpPr>
        <p:spPr>
          <a:xfrm>
            <a:off x="503634" y="4939546"/>
            <a:ext cx="6655118" cy="48339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Unlike semantic HTML5 elements such as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&lt;header&gt;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&lt;nav&gt;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&lt;article&gt;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or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&lt;footer&gt;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 has no semantic value. It doesn't describe the type of content it contains. This non-semantic quality makes it ideal for layout divisions when no other semantic element is appropriate, ensuring a clean separation of structure from meaning.</a:t>
            </a:r>
            <a:endParaRPr lang="en-US" sz="750" dirty="0"/>
          </a:p>
        </p:txBody>
      </p:sp>
      <p:sp>
        <p:nvSpPr>
          <p:cNvPr id="25" name="Shape 20"/>
          <p:cNvSpPr/>
          <p:nvPr/>
        </p:nvSpPr>
        <p:spPr>
          <a:xfrm>
            <a:off x="7364730" y="4221361"/>
            <a:ext cx="6868835" cy="1315998"/>
          </a:xfrm>
          <a:prstGeom prst="roundRect">
            <a:avLst>
              <a:gd name="adj" fmla="val 3167"/>
            </a:avLst>
          </a:prstGeom>
          <a:solidFill>
            <a:srgbClr val="31136C"/>
          </a:solidFill>
          <a:ln w="7620">
            <a:solidFill>
              <a:srgbClr val="481C9E"/>
            </a:solidFill>
            <a:prstDash val="solid"/>
          </a:ln>
        </p:spPr>
      </p:sp>
      <p:sp>
        <p:nvSpPr>
          <p:cNvPr id="26" name="Shape 21"/>
          <p:cNvSpPr/>
          <p:nvPr/>
        </p:nvSpPr>
        <p:spPr>
          <a:xfrm>
            <a:off x="7471529" y="4328160"/>
            <a:ext cx="297656" cy="297656"/>
          </a:xfrm>
          <a:prstGeom prst="roundRect">
            <a:avLst>
              <a:gd name="adj" fmla="val 30716954"/>
            </a:avLst>
          </a:prstGeom>
          <a:solidFill>
            <a:srgbClr val="481C9E"/>
          </a:solidFill>
          <a:ln/>
        </p:spPr>
      </p:sp>
      <p:pic>
        <p:nvPicPr>
          <p:cNvPr id="27" name="Image 3" descr="preencoded.png">    </p:cNvPr>
          <p:cNvPicPr>
            <a:picLocks noChangeAspect="1"/>
          </p:cNvPicPr>
          <p:nvPr/>
        </p:nvPicPr>
        <p:blipFill>
          <a:blip r:embed="rId4"/>
          <a:stretch>
            <a:fillRect/>
          </a:stretch>
        </p:blipFill>
        <p:spPr>
          <a:xfrm>
            <a:off x="7553325" y="4393287"/>
            <a:ext cx="133945" cy="167402"/>
          </a:xfrm>
          <a:prstGeom prst="rect">
            <a:avLst/>
          </a:prstGeom>
        </p:spPr>
      </p:pic>
      <p:sp>
        <p:nvSpPr>
          <p:cNvPr id="28" name="Text 22"/>
          <p:cNvSpPr/>
          <p:nvPr/>
        </p:nvSpPr>
        <p:spPr>
          <a:xfrm>
            <a:off x="7471529" y="4724995"/>
            <a:ext cx="1978819"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Foundation for CSS &amp; JavaScript</a:t>
            </a:r>
            <a:endParaRPr lang="en-US" sz="950" dirty="0"/>
          </a:p>
        </p:txBody>
      </p:sp>
      <p:sp>
        <p:nvSpPr>
          <p:cNvPr id="29" name="Text 23"/>
          <p:cNvSpPr/>
          <p:nvPr/>
        </p:nvSpPr>
        <p:spPr>
          <a:xfrm>
            <a:off x="7471529" y="4939546"/>
            <a:ext cx="6655237" cy="49101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The primary utility of 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 lies in its ability to be extensively styled with CSS and manipulated with JavaScript. By assigning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or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class</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attributes to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elements, developers can apply specific styles, create intricate layouts, or target content for dynamic interactions, making it indispensable for interactive web experiences.</a:t>
            </a:r>
            <a:endParaRPr lang="en-US" sz="750" dirty="0"/>
          </a:p>
        </p:txBody>
      </p:sp>
      <p:pic>
        <p:nvPicPr>
          <p:cNvPr id="30" name="Image 4" descr="preencoded.png">    </p:cNvPr>
          <p:cNvPicPr>
            <a:picLocks noChangeAspect="1"/>
          </p:cNvPicPr>
          <p:nvPr/>
        </p:nvPicPr>
        <p:blipFill>
          <a:blip r:embed="rId5"/>
          <a:stretch>
            <a:fillRect/>
          </a:stretch>
        </p:blipFill>
        <p:spPr>
          <a:xfrm>
            <a:off x="396835" y="5760482"/>
            <a:ext cx="6351151" cy="6351151"/>
          </a:xfrm>
          <a:prstGeom prst="rect">
            <a:avLst/>
          </a:prstGeom>
        </p:spPr>
      </p:pic>
      <p:pic>
        <p:nvPicPr>
          <p:cNvPr id="31" name="Image 5" descr="preencoded.png">    </p:cNvPr>
          <p:cNvPicPr>
            <a:picLocks noChangeAspect="1"/>
          </p:cNvPicPr>
          <p:nvPr/>
        </p:nvPicPr>
        <p:blipFill>
          <a:blip r:embed="rId6"/>
          <a:stretch>
            <a:fillRect/>
          </a:stretch>
        </p:blipFill>
        <p:spPr>
          <a:xfrm>
            <a:off x="7443788" y="5760482"/>
            <a:ext cx="6351151" cy="6351151"/>
          </a:xfrm>
          <a:prstGeom prst="rect">
            <a:avLst/>
          </a:prstGeom>
        </p:spPr>
      </p:pic>
      <p:sp>
        <p:nvSpPr>
          <p:cNvPr id="32" name="Text 24"/>
          <p:cNvSpPr/>
          <p:nvPr/>
        </p:nvSpPr>
        <p:spPr>
          <a:xfrm>
            <a:off x="396835" y="12334756"/>
            <a:ext cx="13836729" cy="166211"/>
          </a:xfrm>
          <a:prstGeom prst="rect">
            <a:avLst/>
          </a:prstGeom>
          <a:noFill/>
          <a:ln/>
        </p:spPr>
        <p:txBody>
          <a:bodyPr wrap="non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These visual representations highlight how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elements act as distinct blocks, forming the foundational structure upon which the entire visual presentation of a webpage is built. Their ability to stack and be grouped allows for complex and flexible page layouts.</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272891"/>
            <a:ext cx="2950369" cy="310158"/>
          </a:xfrm>
          <a:prstGeom prst="rect">
            <a:avLst/>
          </a:prstGeom>
          <a:noFill/>
          <a:ln/>
        </p:spPr>
        <p:txBody>
          <a:bodyPr wrap="none" lIns="0" tIns="0" rIns="0" bIns="0" rtlCol="0" anchor="t"/>
          <a:lstStyle/>
          <a:p>
            <a:pPr algn="l" indent="0" marL="0">
              <a:lnSpc>
                <a:spcPts val="2400"/>
              </a:lnSpc>
              <a:buNone/>
            </a:pPr>
            <a:r>
              <a:rPr lang="en-US" sz="1950" dirty="0">
                <a:solidFill>
                  <a:srgbClr val="F2F0F4"/>
                </a:solidFill>
                <a:latin typeface="Montserrat" pitchFamily="34" charset="0"/>
                <a:ea typeface="Montserrat" pitchFamily="34" charset="-122"/>
                <a:cs typeface="Montserrat" pitchFamily="34" charset="-120"/>
              </a:rPr>
              <a:t>Basic Syntax and Usage</a:t>
            </a:r>
            <a:endParaRPr lang="en-US" sz="1950" dirty="0"/>
          </a:p>
        </p:txBody>
      </p:sp>
      <p:sp>
        <p:nvSpPr>
          <p:cNvPr id="3" name="Text 1"/>
          <p:cNvSpPr/>
          <p:nvPr/>
        </p:nvSpPr>
        <p:spPr>
          <a:xfrm>
            <a:off x="396835" y="781407"/>
            <a:ext cx="13836729" cy="324802"/>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Understanding the fundamental syntax of 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 is straightforward, yet its applications are incredibly diverse. It always comes in a pair: an opening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tag and a closing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tag, with all grouped content placed in between. The real power emerges when combining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with attributes like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and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class</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for targeted styling.</a:t>
            </a:r>
            <a:endParaRPr lang="en-US" sz="750" dirty="0"/>
          </a:p>
        </p:txBody>
      </p:sp>
      <p:sp>
        <p:nvSpPr>
          <p:cNvPr id="4" name="Text 2"/>
          <p:cNvSpPr/>
          <p:nvPr/>
        </p:nvSpPr>
        <p:spPr>
          <a:xfrm>
            <a:off x="396835" y="1217771"/>
            <a:ext cx="13836729" cy="158591"/>
          </a:xfrm>
          <a:prstGeom prst="rect">
            <a:avLst/>
          </a:prstGeom>
          <a:noFill/>
          <a:ln/>
        </p:spPr>
        <p:txBody>
          <a:bodyPr wrap="none" lIns="0" tIns="0" rIns="0" bIns="0" rtlCol="0" anchor="t"/>
          <a:lstStyle/>
          <a:p>
            <a:pPr algn="l" indent="0" marL="0">
              <a:lnSpc>
                <a:spcPts val="1250"/>
              </a:lnSpc>
              <a:buNone/>
            </a:pPr>
            <a:endParaRPr lang="en-US" sz="750" dirty="0"/>
          </a:p>
        </p:txBody>
      </p:sp>
      <p:sp>
        <p:nvSpPr>
          <p:cNvPr id="5" name="Text 3"/>
          <p:cNvSpPr/>
          <p:nvPr/>
        </p:nvSpPr>
        <p:spPr>
          <a:xfrm>
            <a:off x="396835" y="1587103"/>
            <a:ext cx="1532811" cy="155019"/>
          </a:xfrm>
          <a:prstGeom prst="rect">
            <a:avLst/>
          </a:prstGeom>
          <a:noFill/>
          <a:ln/>
        </p:spPr>
        <p:txBody>
          <a:bodyPr wrap="none" lIns="0" tIns="0" rIns="0" bIns="0" rtlCol="0" anchor="t"/>
          <a:lstStyle/>
          <a:p>
            <a:pPr algn="l" indent="0" marL="0">
              <a:lnSpc>
                <a:spcPts val="1200"/>
              </a:lnSpc>
              <a:buNone/>
            </a:pPr>
            <a:r>
              <a:rPr lang="en-US" sz="950" dirty="0">
                <a:solidFill>
                  <a:srgbClr val="F2F0F4"/>
                </a:solidFill>
                <a:latin typeface="Montserrat" pitchFamily="34" charset="0"/>
                <a:ea typeface="Montserrat" pitchFamily="34" charset="-122"/>
                <a:cs typeface="Montserrat" pitchFamily="34" charset="-120"/>
              </a:rPr>
              <a:t>Simple Division Example</a:t>
            </a:r>
            <a:endParaRPr lang="en-US" sz="950" dirty="0"/>
          </a:p>
        </p:txBody>
      </p:sp>
      <p:sp>
        <p:nvSpPr>
          <p:cNvPr id="6" name="Shape 4"/>
          <p:cNvSpPr/>
          <p:nvPr/>
        </p:nvSpPr>
        <p:spPr>
          <a:xfrm>
            <a:off x="396835" y="1853684"/>
            <a:ext cx="7501295" cy="2369106"/>
          </a:xfrm>
          <a:prstGeom prst="roundRect">
            <a:avLst>
              <a:gd name="adj" fmla="val 1759"/>
            </a:avLst>
          </a:prstGeom>
          <a:solidFill>
            <a:srgbClr val="1A1739"/>
          </a:solidFill>
          <a:ln/>
        </p:spPr>
      </p:sp>
      <p:sp>
        <p:nvSpPr>
          <p:cNvPr id="7" name="Shape 5"/>
          <p:cNvSpPr/>
          <p:nvPr/>
        </p:nvSpPr>
        <p:spPr>
          <a:xfrm>
            <a:off x="391954" y="1853684"/>
            <a:ext cx="7511058" cy="2369106"/>
          </a:xfrm>
          <a:prstGeom prst="roundRect">
            <a:avLst>
              <a:gd name="adj" fmla="val 628"/>
            </a:avLst>
          </a:prstGeom>
          <a:solidFill>
            <a:srgbClr val="1A1739"/>
          </a:solidFill>
          <a:ln/>
        </p:spPr>
      </p:sp>
      <p:sp>
        <p:nvSpPr>
          <p:cNvPr id="8" name="Text 6"/>
          <p:cNvSpPr/>
          <p:nvPr/>
        </p:nvSpPr>
        <p:spPr>
          <a:xfrm>
            <a:off x="491133" y="1928098"/>
            <a:ext cx="7312700" cy="2220278"/>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highlight>
                  <a:srgbClr val="1A1739"/>
                </a:highlight>
                <a:latin typeface="Consolas Light" pitchFamily="34" charset="0"/>
                <a:ea typeface="Consolas Light" pitchFamily="34" charset="-122"/>
                <a:cs typeface="Consolas Light" pitchFamily="34" charset="-120"/>
              </a:rPr>
              <a:t>&lt;div id="main-content"&gt;  &lt;h1&gt;Welcome to My Site&lt;/h1&gt;  &lt;p&gt;This is a paragraph of content within the main division.&lt;/p&gt;  &lt;ul&gt;    &lt;li&gt;Item One&lt;/li&gt;    &lt;li&gt;Item Two&lt;/li&gt;  &lt;/ul&gt;&lt;/div&gt;&lt;div class="sidebar"&gt;  &lt;h3&gt;Related Links&lt;/h3&gt;  &lt;p&gt;Find more useful resources here.&lt;/p&gt;&lt;/div&gt;</a:t>
            </a:r>
            <a:endParaRPr lang="en-US" sz="750" dirty="0"/>
          </a:p>
        </p:txBody>
      </p:sp>
      <p:sp>
        <p:nvSpPr>
          <p:cNvPr id="9" name="Text 7"/>
          <p:cNvSpPr/>
          <p:nvPr/>
        </p:nvSpPr>
        <p:spPr>
          <a:xfrm>
            <a:off x="396835" y="4334351"/>
            <a:ext cx="7501295" cy="49101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In this example, we utilise two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elements. The first, with an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of "main-content," groups the primary heading, a paragraph, and an unordered list. The second, with a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class</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of "sidebar," contains a secondary heading and another paragraph. These attributes are essential for targeting specific divisions with CSS to achieve the desired visual layout and styling.</a:t>
            </a:r>
            <a:endParaRPr lang="en-US" sz="750" dirty="0"/>
          </a:p>
        </p:txBody>
      </p:sp>
      <p:pic>
        <p:nvPicPr>
          <p:cNvPr id="10" name="Image 0" descr="preencoded.png">    </p:cNvPr>
          <p:cNvPicPr>
            <a:picLocks noChangeAspect="1"/>
          </p:cNvPicPr>
          <p:nvPr/>
        </p:nvPicPr>
        <p:blipFill>
          <a:blip r:embed="rId1"/>
          <a:stretch>
            <a:fillRect/>
          </a:stretch>
        </p:blipFill>
        <p:spPr>
          <a:xfrm>
            <a:off x="8147685" y="1599486"/>
            <a:ext cx="6093381" cy="6093381"/>
          </a:xfrm>
          <a:prstGeom prst="rect">
            <a:avLst/>
          </a:prstGeom>
        </p:spPr>
      </p:pic>
      <p:sp>
        <p:nvSpPr>
          <p:cNvPr id="11" name="Text 8"/>
          <p:cNvSpPr/>
          <p:nvPr/>
        </p:nvSpPr>
        <p:spPr>
          <a:xfrm>
            <a:off x="8147685" y="7804428"/>
            <a:ext cx="6093381" cy="498634"/>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Visualising these divisions, the "main-content"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would typically occupy a larger area of the page, perhaps to the left or centre, while the "sidebar"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would sit adjacent to it, providing supplementary information or navigation. The visual separation and sophisticated presentation on screen are achieved through CSS styling applied to these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containers.</a:t>
            </a:r>
            <a:endParaRPr lang="en-US" sz="750" dirty="0"/>
          </a:p>
        </p:txBody>
      </p:sp>
      <p:sp>
        <p:nvSpPr>
          <p:cNvPr id="12" name="Text 9"/>
          <p:cNvSpPr/>
          <p:nvPr/>
        </p:nvSpPr>
        <p:spPr>
          <a:xfrm>
            <a:off x="396835" y="8541187"/>
            <a:ext cx="3024426" cy="185976"/>
          </a:xfrm>
          <a:prstGeom prst="rect">
            <a:avLst/>
          </a:prstGeom>
          <a:noFill/>
          <a:ln/>
        </p:spPr>
        <p:txBody>
          <a:bodyPr wrap="none" lIns="0" tIns="0" rIns="0" bIns="0" rtlCol="0" anchor="t"/>
          <a:lstStyle/>
          <a:p>
            <a:pPr algn="l" indent="0" marL="0">
              <a:lnSpc>
                <a:spcPts val="1450"/>
              </a:lnSpc>
              <a:buNone/>
            </a:pPr>
            <a:r>
              <a:rPr lang="en-US" sz="1150" dirty="0">
                <a:solidFill>
                  <a:srgbClr val="F2F0F4"/>
                </a:solidFill>
                <a:latin typeface="Montserrat" pitchFamily="34" charset="0"/>
                <a:ea typeface="Montserrat" pitchFamily="34" charset="-122"/>
                <a:cs typeface="Montserrat" pitchFamily="34" charset="-120"/>
              </a:rPr>
              <a:t>Key Attributes for Styling &lt;div&gt; Elements</a:t>
            </a:r>
            <a:endParaRPr lang="en-US" sz="1150" dirty="0"/>
          </a:p>
        </p:txBody>
      </p:sp>
      <p:sp>
        <p:nvSpPr>
          <p:cNvPr id="13" name="Shape 10"/>
          <p:cNvSpPr/>
          <p:nvPr/>
        </p:nvSpPr>
        <p:spPr>
          <a:xfrm>
            <a:off x="396835" y="9024818"/>
            <a:ext cx="4546044" cy="1226582"/>
          </a:xfrm>
          <a:prstGeom prst="roundRect">
            <a:avLst>
              <a:gd name="adj" fmla="val 5964"/>
            </a:avLst>
          </a:prstGeom>
          <a:solidFill>
            <a:srgbClr val="0D0A2C">
              <a:alpha val="95000"/>
            </a:srgbClr>
          </a:solidFill>
          <a:ln/>
        </p:spPr>
      </p:sp>
      <p:pic>
        <p:nvPicPr>
          <p:cNvPr id="14" name="Image 1" descr="preencoded.png">    </p:cNvPr>
          <p:cNvPicPr>
            <a:picLocks noChangeAspect="1"/>
          </p:cNvPicPr>
          <p:nvPr/>
        </p:nvPicPr>
        <p:blipFill>
          <a:blip r:embed="rId2"/>
          <a:stretch>
            <a:fillRect/>
          </a:stretch>
        </p:blipFill>
        <p:spPr>
          <a:xfrm>
            <a:off x="396835" y="9009578"/>
            <a:ext cx="4546044" cy="60960"/>
          </a:xfrm>
          <a:prstGeom prst="rect">
            <a:avLst/>
          </a:prstGeom>
        </p:spPr>
      </p:pic>
      <p:pic>
        <p:nvPicPr>
          <p:cNvPr id="15" name="Image 2" descr="preencoded.png">    </p:cNvPr>
          <p:cNvPicPr>
            <a:picLocks noChangeAspect="1"/>
          </p:cNvPicPr>
          <p:nvPr/>
        </p:nvPicPr>
        <p:blipFill>
          <a:blip r:embed="rId3"/>
          <a:stretch>
            <a:fillRect/>
          </a:stretch>
        </p:blipFill>
        <p:spPr>
          <a:xfrm>
            <a:off x="2521029" y="8875990"/>
            <a:ext cx="297656" cy="297656"/>
          </a:xfrm>
          <a:prstGeom prst="rect">
            <a:avLst/>
          </a:prstGeom>
        </p:spPr>
      </p:pic>
      <p:pic>
        <p:nvPicPr>
          <p:cNvPr id="16" name="Image 3" descr="preencoded.png">    </p:cNvPr>
          <p:cNvPicPr>
            <a:picLocks noChangeAspect="1"/>
          </p:cNvPicPr>
          <p:nvPr/>
        </p:nvPicPr>
        <p:blipFill>
          <a:blip r:embed="rId4"/>
          <a:stretch>
            <a:fillRect/>
          </a:stretch>
        </p:blipFill>
        <p:spPr>
          <a:xfrm>
            <a:off x="2610326" y="8950404"/>
            <a:ext cx="119063" cy="148828"/>
          </a:xfrm>
          <a:prstGeom prst="rect">
            <a:avLst/>
          </a:prstGeom>
        </p:spPr>
      </p:pic>
      <p:sp>
        <p:nvSpPr>
          <p:cNvPr id="17" name="Text 11"/>
          <p:cNvSpPr/>
          <p:nvPr/>
        </p:nvSpPr>
        <p:spPr>
          <a:xfrm>
            <a:off x="511254" y="9272826"/>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The </a:t>
            </a:r>
            <a:pPr algn="l" indent="0" marL="0">
              <a:lnSpc>
                <a:spcPts val="1200"/>
              </a:lnSpc>
              <a:buNone/>
            </a:pPr>
            <a:r>
              <a:rPr lang="en-US" sz="9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 Attribute</a:t>
            </a:r>
            <a:endParaRPr lang="en-US" sz="950" dirty="0"/>
          </a:p>
        </p:txBody>
      </p:sp>
      <p:sp>
        <p:nvSpPr>
          <p:cNvPr id="18" name="Text 12"/>
          <p:cNvSpPr/>
          <p:nvPr/>
        </p:nvSpPr>
        <p:spPr>
          <a:xfrm>
            <a:off x="511254" y="9487376"/>
            <a:ext cx="4317206" cy="649605"/>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attribute provides a unique identifier for a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element within an HTML document. It is crucial for targeting a specific division with CSS for unique styling or with JavaScript for specific manipulations. An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should only be used once per page to maintain validity and predictable behaviour across browsers.</a:t>
            </a:r>
            <a:endParaRPr lang="en-US" sz="750" dirty="0"/>
          </a:p>
        </p:txBody>
      </p:sp>
      <p:sp>
        <p:nvSpPr>
          <p:cNvPr id="19" name="Shape 13"/>
          <p:cNvSpPr/>
          <p:nvPr/>
        </p:nvSpPr>
        <p:spPr>
          <a:xfrm>
            <a:off x="5042059" y="9024818"/>
            <a:ext cx="4546163" cy="1226582"/>
          </a:xfrm>
          <a:prstGeom prst="roundRect">
            <a:avLst>
              <a:gd name="adj" fmla="val 5964"/>
            </a:avLst>
          </a:prstGeom>
          <a:solidFill>
            <a:srgbClr val="0D0A2C">
              <a:alpha val="95000"/>
            </a:srgbClr>
          </a:solidFill>
          <a:ln/>
        </p:spPr>
      </p:sp>
      <p:pic>
        <p:nvPicPr>
          <p:cNvPr id="20" name="Image 4" descr="preencoded.png">    </p:cNvPr>
          <p:cNvPicPr>
            <a:picLocks noChangeAspect="1"/>
          </p:cNvPicPr>
          <p:nvPr/>
        </p:nvPicPr>
        <p:blipFill>
          <a:blip r:embed="rId5"/>
          <a:stretch>
            <a:fillRect/>
          </a:stretch>
        </p:blipFill>
        <p:spPr>
          <a:xfrm>
            <a:off x="5042059" y="9009578"/>
            <a:ext cx="4546163" cy="60960"/>
          </a:xfrm>
          <a:prstGeom prst="rect">
            <a:avLst/>
          </a:prstGeom>
        </p:spPr>
      </p:pic>
      <p:pic>
        <p:nvPicPr>
          <p:cNvPr id="21" name="Image 5" descr="preencoded.png">    </p:cNvPr>
          <p:cNvPicPr>
            <a:picLocks noChangeAspect="1"/>
          </p:cNvPicPr>
          <p:nvPr/>
        </p:nvPicPr>
        <p:blipFill>
          <a:blip r:embed="rId6"/>
          <a:stretch>
            <a:fillRect/>
          </a:stretch>
        </p:blipFill>
        <p:spPr>
          <a:xfrm>
            <a:off x="7166253" y="8875990"/>
            <a:ext cx="297656" cy="297656"/>
          </a:xfrm>
          <a:prstGeom prst="rect">
            <a:avLst/>
          </a:prstGeom>
        </p:spPr>
      </p:pic>
      <p:pic>
        <p:nvPicPr>
          <p:cNvPr id="22" name="Image 6" descr="preencoded.png">    </p:cNvPr>
          <p:cNvPicPr>
            <a:picLocks noChangeAspect="1"/>
          </p:cNvPicPr>
          <p:nvPr/>
        </p:nvPicPr>
        <p:blipFill>
          <a:blip r:embed="rId7"/>
          <a:stretch>
            <a:fillRect/>
          </a:stretch>
        </p:blipFill>
        <p:spPr>
          <a:xfrm>
            <a:off x="7255550" y="8950404"/>
            <a:ext cx="119063" cy="148828"/>
          </a:xfrm>
          <a:prstGeom prst="rect">
            <a:avLst/>
          </a:prstGeom>
        </p:spPr>
      </p:pic>
      <p:sp>
        <p:nvSpPr>
          <p:cNvPr id="23" name="Text 14"/>
          <p:cNvSpPr/>
          <p:nvPr/>
        </p:nvSpPr>
        <p:spPr>
          <a:xfrm>
            <a:off x="5156478" y="9272826"/>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The </a:t>
            </a:r>
            <a:pPr algn="l" indent="0" marL="0">
              <a:lnSpc>
                <a:spcPts val="1200"/>
              </a:lnSpc>
              <a:buNone/>
            </a:pPr>
            <a:r>
              <a:rPr lang="en-US" sz="950" dirty="0">
                <a:solidFill>
                  <a:srgbClr val="DCD7E5"/>
                </a:solidFill>
                <a:highlight>
                  <a:srgbClr val="1A1739"/>
                </a:highlight>
                <a:latin typeface="Consolas" pitchFamily="34" charset="0"/>
                <a:ea typeface="Consolas" pitchFamily="34" charset="-122"/>
                <a:cs typeface="Consolas" pitchFamily="34" charset="-120"/>
              </a:rPr>
              <a:t>class</a:t>
            </a:r>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 Attribute</a:t>
            </a:r>
            <a:endParaRPr lang="en-US" sz="950" dirty="0"/>
          </a:p>
        </p:txBody>
      </p:sp>
      <p:sp>
        <p:nvSpPr>
          <p:cNvPr id="24" name="Text 15"/>
          <p:cNvSpPr/>
          <p:nvPr/>
        </p:nvSpPr>
        <p:spPr>
          <a:xfrm>
            <a:off x="5156478" y="9487376"/>
            <a:ext cx="4317325" cy="641985"/>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class</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attribute is used to apply one or more class names to a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Unlike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id</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s, multiple elements can share the same class, allowing for consistent styling across various divisions or components on a webpage. This attribute is fundamental for creating scalable and maintainable CSS architectures.</a:t>
            </a:r>
            <a:endParaRPr lang="en-US" sz="750" dirty="0"/>
          </a:p>
        </p:txBody>
      </p:sp>
      <p:sp>
        <p:nvSpPr>
          <p:cNvPr id="25" name="Shape 16"/>
          <p:cNvSpPr/>
          <p:nvPr/>
        </p:nvSpPr>
        <p:spPr>
          <a:xfrm>
            <a:off x="9687401" y="9024818"/>
            <a:ext cx="4546163" cy="1226582"/>
          </a:xfrm>
          <a:prstGeom prst="roundRect">
            <a:avLst>
              <a:gd name="adj" fmla="val 5964"/>
            </a:avLst>
          </a:prstGeom>
          <a:solidFill>
            <a:srgbClr val="0D0A2C">
              <a:alpha val="95000"/>
            </a:srgbClr>
          </a:solidFill>
          <a:ln/>
        </p:spPr>
      </p:sp>
      <p:pic>
        <p:nvPicPr>
          <p:cNvPr id="26" name="Image 7" descr="preencoded.png">    </p:cNvPr>
          <p:cNvPicPr>
            <a:picLocks noChangeAspect="1"/>
          </p:cNvPicPr>
          <p:nvPr/>
        </p:nvPicPr>
        <p:blipFill>
          <a:blip r:embed="rId8"/>
          <a:stretch>
            <a:fillRect/>
          </a:stretch>
        </p:blipFill>
        <p:spPr>
          <a:xfrm>
            <a:off x="9687401" y="9009578"/>
            <a:ext cx="4546163" cy="60960"/>
          </a:xfrm>
          <a:prstGeom prst="rect">
            <a:avLst/>
          </a:prstGeom>
        </p:spPr>
      </p:pic>
      <p:pic>
        <p:nvPicPr>
          <p:cNvPr id="27" name="Image 8" descr="preencoded.png">    </p:cNvPr>
          <p:cNvPicPr>
            <a:picLocks noChangeAspect="1"/>
          </p:cNvPicPr>
          <p:nvPr/>
        </p:nvPicPr>
        <p:blipFill>
          <a:blip r:embed="rId9"/>
          <a:stretch>
            <a:fillRect/>
          </a:stretch>
        </p:blipFill>
        <p:spPr>
          <a:xfrm>
            <a:off x="11811595" y="8875990"/>
            <a:ext cx="297656" cy="297656"/>
          </a:xfrm>
          <a:prstGeom prst="rect">
            <a:avLst/>
          </a:prstGeom>
        </p:spPr>
      </p:pic>
      <p:pic>
        <p:nvPicPr>
          <p:cNvPr id="28" name="Image 9" descr="preencoded.png">    </p:cNvPr>
          <p:cNvPicPr>
            <a:picLocks noChangeAspect="1"/>
          </p:cNvPicPr>
          <p:nvPr/>
        </p:nvPicPr>
        <p:blipFill>
          <a:blip r:embed="rId10"/>
          <a:stretch>
            <a:fillRect/>
          </a:stretch>
        </p:blipFill>
        <p:spPr>
          <a:xfrm>
            <a:off x="11900892" y="8950404"/>
            <a:ext cx="119063" cy="148828"/>
          </a:xfrm>
          <a:prstGeom prst="rect">
            <a:avLst/>
          </a:prstGeom>
        </p:spPr>
      </p:pic>
      <p:sp>
        <p:nvSpPr>
          <p:cNvPr id="29" name="Text 17"/>
          <p:cNvSpPr/>
          <p:nvPr/>
        </p:nvSpPr>
        <p:spPr>
          <a:xfrm>
            <a:off x="9801820" y="9272826"/>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The </a:t>
            </a:r>
            <a:pPr algn="l" indent="0" marL="0">
              <a:lnSpc>
                <a:spcPts val="1200"/>
              </a:lnSpc>
              <a:buNone/>
            </a:pPr>
            <a:r>
              <a:rPr lang="en-US" sz="950" dirty="0">
                <a:solidFill>
                  <a:srgbClr val="DCD7E5"/>
                </a:solidFill>
                <a:highlight>
                  <a:srgbClr val="1A1739"/>
                </a:highlight>
                <a:latin typeface="Consolas" pitchFamily="34" charset="0"/>
                <a:ea typeface="Consolas" pitchFamily="34" charset="-122"/>
                <a:cs typeface="Consolas" pitchFamily="34" charset="-120"/>
              </a:rPr>
              <a:t>style</a:t>
            </a:r>
            <a:pPr algn="l" indent="0" marL="0">
              <a:lnSpc>
                <a:spcPts val="1200"/>
              </a:lnSpc>
              <a:buNone/>
            </a:pPr>
            <a:r>
              <a:rPr lang="en-US" sz="950" dirty="0">
                <a:solidFill>
                  <a:srgbClr val="DCD7E5"/>
                </a:solidFill>
                <a:latin typeface="Montserrat" pitchFamily="34" charset="0"/>
                <a:ea typeface="Montserrat" pitchFamily="34" charset="-122"/>
                <a:cs typeface="Montserrat" pitchFamily="34" charset="-120"/>
              </a:rPr>
              <a:t> Attribute</a:t>
            </a:r>
            <a:endParaRPr lang="en-US" sz="950" dirty="0"/>
          </a:p>
        </p:txBody>
      </p:sp>
      <p:sp>
        <p:nvSpPr>
          <p:cNvPr id="30" name="Text 18"/>
          <p:cNvSpPr/>
          <p:nvPr/>
        </p:nvSpPr>
        <p:spPr>
          <a:xfrm>
            <a:off x="9801820" y="9487376"/>
            <a:ext cx="4317325" cy="641985"/>
          </a:xfrm>
          <a:prstGeom prst="rect">
            <a:avLst/>
          </a:prstGeom>
          <a:noFill/>
          <a:ln/>
        </p:spPr>
        <p:txBody>
          <a:bodyPr wrap="squar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While generally discouraged for larger projects due to the principle of separation of concerns, the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style</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attribute allows for inline CSS to be applied directly to a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This can be useful for quick tests, minor adjustments, or very specific, one-off styling that doesn't need to be reused elsewhere in the stylesheet.</a:t>
            </a:r>
            <a:endParaRPr lang="en-US" sz="750" dirty="0"/>
          </a:p>
        </p:txBody>
      </p:sp>
      <p:sp>
        <p:nvSpPr>
          <p:cNvPr id="31" name="Text 19"/>
          <p:cNvSpPr/>
          <p:nvPr/>
        </p:nvSpPr>
        <p:spPr>
          <a:xfrm>
            <a:off x="396835" y="10362962"/>
            <a:ext cx="13836729" cy="166211"/>
          </a:xfrm>
          <a:prstGeom prst="rect">
            <a:avLst/>
          </a:prstGeom>
          <a:noFill/>
          <a:ln/>
        </p:spPr>
        <p:txBody>
          <a:bodyPr wrap="none" lIns="0" tIns="0" rIns="0" bIns="0" rtlCol="0" anchor="t"/>
          <a:lstStyle/>
          <a:p>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By mastering these basic elements and their associated attributes, you can begin to craft sophisticated and visually engaging layouts for your web projects, using the humble </a:t>
            </a:r>
            <a:pPr algn="l" indent="0" marL="0">
              <a:lnSpc>
                <a:spcPts val="1250"/>
              </a:lnSpc>
              <a:buNone/>
            </a:pPr>
            <a:r>
              <a:rPr lang="en-US" sz="750" dirty="0">
                <a:solidFill>
                  <a:srgbClr val="DCD7E5"/>
                </a:solidFill>
                <a:highlight>
                  <a:srgbClr val="1A1739"/>
                </a:highlight>
                <a:latin typeface="Consolas" pitchFamily="34" charset="0"/>
                <a:ea typeface="Consolas" pitchFamily="34" charset="-122"/>
                <a:cs typeface="Consolas" pitchFamily="34" charset="-120"/>
              </a:rPr>
              <a:t>&lt;div&gt;</a:t>
            </a:r>
            <a:pPr algn="l" indent="0" marL="0">
              <a:lnSpc>
                <a:spcPts val="1250"/>
              </a:lnSpc>
              <a:buNone/>
            </a:pPr>
            <a:r>
              <a:rPr lang="en-US" sz="750" dirty="0">
                <a:solidFill>
                  <a:srgbClr val="DCD7E5"/>
                </a:solidFill>
                <a:latin typeface="Heebo Light" pitchFamily="34" charset="0"/>
                <a:ea typeface="Heebo Light" pitchFamily="34" charset="-122"/>
                <a:cs typeface="Heebo Light" pitchFamily="34" charset="-120"/>
              </a:rPr>
              <a:t> as your foundational building block for structure and presentation.</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Slide 1</vt:lpstr>
      <vt:lpstr>Slide 2</vt:lpstr>
      <vt:lpstr>Slide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2025-09-07T13:21:48Z</dcterms:created>
  <dcterms:modified xsi:type="dcterms:W3CDTF">2025-09-07T13:21:48Z</dcterms:modified>
</cp:coreProperties>
</file>